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6"/>
  </p:notesMasterIdLst>
  <p:sldIdLst>
    <p:sldId id="795" r:id="rId3"/>
    <p:sldId id="777" r:id="rId4"/>
    <p:sldId id="776" r:id="rId5"/>
    <p:sldId id="747" r:id="rId6"/>
    <p:sldId id="748" r:id="rId7"/>
    <p:sldId id="736" r:id="rId8"/>
    <p:sldId id="779" r:id="rId9"/>
    <p:sldId id="749" r:id="rId10"/>
    <p:sldId id="778" r:id="rId11"/>
    <p:sldId id="728" r:id="rId12"/>
    <p:sldId id="717" r:id="rId13"/>
    <p:sldId id="750" r:id="rId14"/>
    <p:sldId id="751" r:id="rId15"/>
    <p:sldId id="752" r:id="rId16"/>
    <p:sldId id="753" r:id="rId17"/>
    <p:sldId id="784" r:id="rId18"/>
    <p:sldId id="796" r:id="rId19"/>
    <p:sldId id="756" r:id="rId20"/>
    <p:sldId id="755" r:id="rId21"/>
    <p:sldId id="785" r:id="rId22"/>
    <p:sldId id="780" r:id="rId23"/>
    <p:sldId id="786" r:id="rId24"/>
    <p:sldId id="787" r:id="rId25"/>
    <p:sldId id="788" r:id="rId26"/>
    <p:sldId id="789" r:id="rId27"/>
    <p:sldId id="758" r:id="rId28"/>
    <p:sldId id="790" r:id="rId29"/>
    <p:sldId id="791" r:id="rId30"/>
    <p:sldId id="792" r:id="rId31"/>
    <p:sldId id="762" r:id="rId32"/>
    <p:sldId id="793" r:id="rId33"/>
    <p:sldId id="709" r:id="rId34"/>
    <p:sldId id="681" r:id="rId35"/>
    <p:sldId id="764" r:id="rId36"/>
    <p:sldId id="765" r:id="rId37"/>
    <p:sldId id="767" r:id="rId38"/>
    <p:sldId id="794" r:id="rId39"/>
    <p:sldId id="769" r:id="rId40"/>
    <p:sldId id="770" r:id="rId41"/>
    <p:sldId id="772" r:id="rId42"/>
    <p:sldId id="773" r:id="rId43"/>
    <p:sldId id="774" r:id="rId44"/>
    <p:sldId id="77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47" autoAdjust="0"/>
  </p:normalViewPr>
  <p:slideViewPr>
    <p:cSldViewPr>
      <p:cViewPr>
        <p:scale>
          <a:sx n="77" d="100"/>
          <a:sy n="77" d="100"/>
        </p:scale>
        <p:origin x="-91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62286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34137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Planning a routine</a:t>
            </a:r>
            <a:br>
              <a:rPr lang="fr-FR" dirty="0"/>
            </a:br>
            <a:r>
              <a:rPr lang="fr-FR" dirty="0"/>
              <a:t>maintenance programme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842" y="2204864"/>
            <a:ext cx="7721204" cy="4351338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ZA" sz="2800" dirty="0"/>
              <a:t>Maintain a safe working environment.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2800" dirty="0"/>
              <a:t>Establish a scheduling process.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2800" dirty="0"/>
              <a:t>Divide the organisation into sections and subsections.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2800" dirty="0"/>
              <a:t>Develop an equipment list.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2800" dirty="0"/>
              <a:t>Develop routine maintenance instructions.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2800" dirty="0"/>
              <a:t>Monitor the effectiveness of the programme.</a:t>
            </a:r>
          </a:p>
        </p:txBody>
      </p:sp>
    </p:spTree>
    <p:extLst>
      <p:ext uri="{BB962C8B-B14F-4D97-AF65-F5344CB8AC3E}">
        <p14:creationId xmlns:p14="http://schemas.microsoft.com/office/powerpoint/2010/main" val="39458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Developing routine maintenance instructions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7920880" cy="4749370"/>
          </a:xfrm>
        </p:spPr>
      </p:pic>
      <p:sp>
        <p:nvSpPr>
          <p:cNvPr id="5" name="TextBox 4"/>
          <p:cNvSpPr txBox="1"/>
          <p:nvPr/>
        </p:nvSpPr>
        <p:spPr>
          <a:xfrm>
            <a:off x="323528" y="5916410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15.4 Example of a checklist for routine maintenance instructions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46909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Developing routine maintenance </a:t>
            </a:r>
            <a:r>
              <a:rPr lang="en-ZA" dirty="0" smtClean="0"/>
              <a:t>instructions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571" y="1844824"/>
            <a:ext cx="2991285" cy="4351338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ZA" dirty="0"/>
              <a:t>Develop a checklist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09" y="1662020"/>
            <a:ext cx="4758132" cy="40513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5936" y="5507201"/>
            <a:ext cx="3162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15.5 Manual showing </a:t>
            </a:r>
            <a:r>
              <a:rPr lang="en-ZA" sz="2000" i="1" dirty="0" smtClean="0"/>
              <a:t/>
            </a:r>
            <a:br>
              <a:rPr lang="en-ZA" sz="2000" i="1" dirty="0" smtClean="0"/>
            </a:br>
            <a:r>
              <a:rPr lang="en-ZA" sz="2000" i="1" dirty="0" smtClean="0"/>
              <a:t>torque </a:t>
            </a:r>
            <a:r>
              <a:rPr lang="en-ZA" sz="2000" i="1" dirty="0"/>
              <a:t>setting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2989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Developing routine maintenance </a:t>
            </a:r>
            <a:r>
              <a:rPr lang="en-ZA" dirty="0" smtClean="0"/>
              <a:t>instructions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571" y="1844824"/>
            <a:ext cx="2991285" cy="4351338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en-ZA" dirty="0"/>
              <a:t>Keep </a:t>
            </a:r>
            <a:r>
              <a:rPr lang="en-ZA" dirty="0" smtClean="0"/>
              <a:t>records</a:t>
            </a:r>
            <a:endParaRPr lang="en-ZA" dirty="0"/>
          </a:p>
        </p:txBody>
      </p:sp>
      <p:sp>
        <p:nvSpPr>
          <p:cNvPr id="6" name="TextBox 5"/>
          <p:cNvSpPr txBox="1"/>
          <p:nvPr/>
        </p:nvSpPr>
        <p:spPr>
          <a:xfrm>
            <a:off x="3356592" y="5680144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15.6 Names and descriptions of parts</a:t>
            </a:r>
            <a:endParaRPr lang="en-GB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01984"/>
            <a:ext cx="4914000" cy="324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012" y="476672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Monitoring the effectiveness of the programme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36912"/>
            <a:ext cx="7721204" cy="4351338"/>
          </a:xfrm>
        </p:spPr>
        <p:txBody>
          <a:bodyPr/>
          <a:lstStyle/>
          <a:p>
            <a:r>
              <a:rPr lang="en-ZA" sz="2800" dirty="0"/>
              <a:t>Check the gap between the tool rest and the wheel. It should be 2 mm.</a:t>
            </a:r>
          </a:p>
          <a:p>
            <a:r>
              <a:rPr lang="en-ZA" sz="2800" dirty="0"/>
              <a:t>Use a feeler gauge to adjust if necessary.</a:t>
            </a:r>
          </a:p>
        </p:txBody>
      </p:sp>
    </p:spTree>
    <p:extLst>
      <p:ext uri="{BB962C8B-B14F-4D97-AF65-F5344CB8AC3E}">
        <p14:creationId xmlns:p14="http://schemas.microsoft.com/office/powerpoint/2010/main" val="37734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65126"/>
            <a:ext cx="809833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Benefits of a routine maintenance programme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41649"/>
            <a:ext cx="8098334" cy="3907631"/>
          </a:xfrm>
        </p:spPr>
        <p:txBody>
          <a:bodyPr/>
          <a:lstStyle/>
          <a:p>
            <a:r>
              <a:rPr lang="en-ZA" sz="2800" dirty="0"/>
              <a:t>There is less equipment downtime.</a:t>
            </a:r>
          </a:p>
          <a:p>
            <a:r>
              <a:rPr lang="en-ZA" sz="2800" dirty="0"/>
              <a:t>The work environment is safer for personnel.</a:t>
            </a:r>
          </a:p>
          <a:p>
            <a:r>
              <a:rPr lang="en-ZA" sz="2800" dirty="0"/>
              <a:t>Fewer repairs are required.</a:t>
            </a:r>
          </a:p>
          <a:p>
            <a:r>
              <a:rPr lang="en-ZA" sz="2800" dirty="0"/>
              <a:t>The equipment lasts longer.</a:t>
            </a:r>
          </a:p>
          <a:p>
            <a:r>
              <a:rPr lang="en-ZA" sz="2800" dirty="0"/>
              <a:t>Repair costs are cheaper compared to breakdown costs.</a:t>
            </a:r>
          </a:p>
          <a:p>
            <a:r>
              <a:rPr lang="en-ZA" sz="2800" dirty="0"/>
              <a:t>There are fewer product rejects and quality control is better.</a:t>
            </a:r>
          </a:p>
        </p:txBody>
      </p:sp>
    </p:spTree>
    <p:extLst>
      <p:ext uri="{BB962C8B-B14F-4D97-AF65-F5344CB8AC3E}">
        <p14:creationId xmlns:p14="http://schemas.microsoft.com/office/powerpoint/2010/main" val="23393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65126"/>
            <a:ext cx="809833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Benefits of a routine maintenance programme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41649"/>
            <a:ext cx="8098334" cy="3907631"/>
          </a:xfrm>
        </p:spPr>
        <p:txBody>
          <a:bodyPr/>
          <a:lstStyle/>
          <a:p>
            <a:r>
              <a:rPr lang="en-ZA" sz="2800" dirty="0"/>
              <a:t>Repair costs are reduced over time.</a:t>
            </a:r>
          </a:p>
          <a:p>
            <a:r>
              <a:rPr lang="en-ZA" sz="2800" dirty="0"/>
              <a:t>Less overtime pay has to be paid to maintenance staff to perform unscheduled repairs.</a:t>
            </a:r>
          </a:p>
          <a:p>
            <a:r>
              <a:rPr lang="en-ZA" sz="2800" dirty="0"/>
              <a:t>Spare parts can be kept to a minimum.</a:t>
            </a:r>
          </a:p>
          <a:p>
            <a:r>
              <a:rPr lang="en-ZA" sz="2800" dirty="0"/>
              <a:t>Workers’ relationships are better.</a:t>
            </a:r>
          </a:p>
        </p:txBody>
      </p:sp>
    </p:spTree>
    <p:extLst>
      <p:ext uri="{BB962C8B-B14F-4D97-AF65-F5344CB8AC3E}">
        <p14:creationId xmlns:p14="http://schemas.microsoft.com/office/powerpoint/2010/main" val="7333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err="1">
                <a:solidFill>
                  <a:srgbClr val="AC0000"/>
                </a:solidFill>
              </a:rPr>
              <a:t>Thobejane</a:t>
            </a:r>
            <a:r>
              <a:rPr lang="en-US" sz="2800" dirty="0">
                <a:solidFill>
                  <a:srgbClr val="AC0000"/>
                </a:solidFill>
              </a:rPr>
              <a:t> studying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Thobejane studying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0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b="0" dirty="0"/>
              <a:t>Performing pre-</a:t>
            </a:r>
            <a:br>
              <a:rPr lang="en-ZA" b="0" dirty="0"/>
            </a:br>
            <a:r>
              <a:rPr lang="en-ZA" b="0" dirty="0"/>
              <a:t>operational inspections and preparing for routine maintenance</a:t>
            </a:r>
            <a:endParaRPr lang="en-GB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15 .2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1270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7721204" cy="1325563"/>
          </a:xfrm>
        </p:spPr>
        <p:txBody>
          <a:bodyPr/>
          <a:lstStyle/>
          <a:p>
            <a:r>
              <a:rPr lang="en-ZA" dirty="0"/>
              <a:t>Mechanical inspections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620382" y="1412776"/>
            <a:ext cx="72891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Examine the nameplate data to see whether all the data is legible</a:t>
            </a:r>
            <a:r>
              <a:rPr lang="en-ZA" sz="28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If a lifting device is provided for handling the motor, inspect it for cracks.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the motor foundation mounting for rigidity to prevent excessive vibration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7788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/>
              <a:t>Engineering Systems 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481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7721204" cy="1325563"/>
          </a:xfrm>
        </p:spPr>
        <p:txBody>
          <a:bodyPr/>
          <a:lstStyle/>
          <a:p>
            <a:r>
              <a:rPr lang="en-ZA" dirty="0"/>
              <a:t>Mechanical inspections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620382" y="1412776"/>
            <a:ext cx="72891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 smtClean="0"/>
              <a:t>Check </a:t>
            </a:r>
            <a:r>
              <a:rPr lang="en-ZA" sz="2800" dirty="0"/>
              <a:t>the alignment of the motor with the driven unit.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that all bolts are securely in place and tight. Also check the terminal connections and assembly screws.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that the guards are secured and in place.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6255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7721204" cy="1325563"/>
          </a:xfrm>
        </p:spPr>
        <p:txBody>
          <a:bodyPr/>
          <a:lstStyle/>
          <a:p>
            <a:r>
              <a:rPr lang="en-ZA" dirty="0"/>
              <a:t>Mechanical inspections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5688632" cy="4266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514" y="5766463"/>
            <a:ext cx="5711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15.7 A typical motor nameplate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3691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7721204" cy="1325563"/>
          </a:xfrm>
        </p:spPr>
        <p:txBody>
          <a:bodyPr/>
          <a:lstStyle/>
          <a:p>
            <a:r>
              <a:rPr lang="en-ZA" dirty="0"/>
              <a:t>Mechanical inspections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620382" y="1208056"/>
            <a:ext cx="72891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that the correct mounting holes are used.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that the pulley, sprocket or gear used in the drive is located on the shaft as close to the shaft shoulder as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the pulleys to ensure that the belt runs true.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if the belt is tight enough to prevent slippage.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if the rotor turns freely by hand.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the shaft keyway for damage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73122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7721204" cy="1325563"/>
          </a:xfrm>
        </p:spPr>
        <p:txBody>
          <a:bodyPr/>
          <a:lstStyle/>
          <a:p>
            <a:r>
              <a:rPr lang="en-ZA" dirty="0"/>
              <a:t>Mechanical inspections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74" y="1484784"/>
            <a:ext cx="5616624" cy="3919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0317" y="5733256"/>
            <a:ext cx="5711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15.8 Mounting holes for motor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6525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7721204" cy="1325563"/>
          </a:xfrm>
        </p:spPr>
        <p:txBody>
          <a:bodyPr/>
          <a:lstStyle/>
          <a:p>
            <a:r>
              <a:rPr lang="en-ZA" dirty="0"/>
              <a:t>Mechanical inspections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620382" y="1208056"/>
            <a:ext cx="72891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for damaged gears.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the shaft bearing and end play by moving the shaft sideways.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the motor frame, end shields and base plate for cracks.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for missing grease nipple nuts and bolts.</a:t>
            </a:r>
          </a:p>
        </p:txBody>
      </p:sp>
    </p:spTree>
    <p:extLst>
      <p:ext uri="{BB962C8B-B14F-4D97-AF65-F5344CB8AC3E}">
        <p14:creationId xmlns:p14="http://schemas.microsoft.com/office/powerpoint/2010/main" val="237662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7721204" cy="1325563"/>
          </a:xfrm>
        </p:spPr>
        <p:txBody>
          <a:bodyPr/>
          <a:lstStyle/>
          <a:p>
            <a:r>
              <a:rPr lang="en-ZA" dirty="0"/>
              <a:t>Mechanical inspections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58772"/>
            <a:ext cx="4680520" cy="40825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5601095"/>
            <a:ext cx="5711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15.9 Damaged gears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68551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21204" cy="1325563"/>
          </a:xfrm>
        </p:spPr>
        <p:txBody>
          <a:bodyPr/>
          <a:lstStyle/>
          <a:p>
            <a:r>
              <a:rPr lang="en-ZA" dirty="0"/>
              <a:t>Inspecting belt drives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57" y="1412776"/>
            <a:ext cx="4896544" cy="4203927"/>
          </a:xfrm>
        </p:spPr>
      </p:pic>
      <p:sp>
        <p:nvSpPr>
          <p:cNvPr id="6" name="TextBox 5"/>
          <p:cNvSpPr txBox="1"/>
          <p:nvPr/>
        </p:nvSpPr>
        <p:spPr>
          <a:xfrm>
            <a:off x="2051720" y="5805264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15.10 Grease spilled onto a guard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04814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21204" cy="1325563"/>
          </a:xfrm>
        </p:spPr>
        <p:txBody>
          <a:bodyPr/>
          <a:lstStyle/>
          <a:p>
            <a:r>
              <a:rPr lang="en-ZA" dirty="0"/>
              <a:t>Inspecting belt drives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7416824" cy="5287442"/>
          </a:xfrm>
        </p:spPr>
        <p:txBody>
          <a:bodyPr/>
          <a:lstStyle/>
          <a:p>
            <a:r>
              <a:rPr lang="en-ZA" sz="2700" dirty="0"/>
              <a:t>Look and listen for any unusual vibration or sound while observing the guarded drive in operation. </a:t>
            </a:r>
          </a:p>
          <a:p>
            <a:r>
              <a:rPr lang="en-ZA" sz="2700" dirty="0"/>
              <a:t>Check whether the belt is hot. </a:t>
            </a:r>
          </a:p>
          <a:p>
            <a:r>
              <a:rPr lang="en-ZA" sz="2700" dirty="0"/>
              <a:t>Look for oil or grease dripping from the guard. </a:t>
            </a:r>
          </a:p>
          <a:p>
            <a:r>
              <a:rPr lang="en-ZA" sz="2700" dirty="0"/>
              <a:t>Check the motor mountings for tightness.</a:t>
            </a:r>
          </a:p>
          <a:p>
            <a:r>
              <a:rPr lang="en-ZA" sz="2700" dirty="0"/>
              <a:t>Check the take-up slots or rails to see that they are clean and lightly Lubricated.</a:t>
            </a:r>
          </a:p>
        </p:txBody>
      </p:sp>
    </p:spTree>
    <p:extLst>
      <p:ext uri="{BB962C8B-B14F-4D97-AF65-F5344CB8AC3E}">
        <p14:creationId xmlns:p14="http://schemas.microsoft.com/office/powerpoint/2010/main" val="14384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21204" cy="1325563"/>
          </a:xfrm>
        </p:spPr>
        <p:txBody>
          <a:bodyPr/>
          <a:lstStyle/>
          <a:p>
            <a:r>
              <a:rPr lang="en-ZA" dirty="0"/>
              <a:t>Inspecting </a:t>
            </a:r>
            <a:r>
              <a:rPr lang="en-ZA" dirty="0" smtClean="0"/>
              <a:t>chain drives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7416824" cy="5287442"/>
          </a:xfrm>
        </p:spPr>
        <p:txBody>
          <a:bodyPr/>
          <a:lstStyle/>
          <a:p>
            <a:r>
              <a:rPr lang="en-ZA" sz="2700" dirty="0"/>
              <a:t>Check chains regularly for alignment.</a:t>
            </a:r>
          </a:p>
          <a:p>
            <a:r>
              <a:rPr lang="en-ZA" sz="2700" dirty="0"/>
              <a:t>Check chains for excessive slack.</a:t>
            </a:r>
          </a:p>
          <a:p>
            <a:r>
              <a:rPr lang="en-ZA" sz="2700" dirty="0"/>
              <a:t>Do not install a new chain on sprockets that are badly worn. </a:t>
            </a:r>
          </a:p>
        </p:txBody>
      </p:sp>
    </p:spTree>
    <p:extLst>
      <p:ext uri="{BB962C8B-B14F-4D97-AF65-F5344CB8AC3E}">
        <p14:creationId xmlns:p14="http://schemas.microsoft.com/office/powerpoint/2010/main" val="24650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21204" cy="1325563"/>
          </a:xfrm>
        </p:spPr>
        <p:txBody>
          <a:bodyPr/>
          <a:lstStyle/>
          <a:p>
            <a:r>
              <a:rPr lang="en-ZA" dirty="0"/>
              <a:t>Inspecting </a:t>
            </a:r>
            <a:r>
              <a:rPr lang="en-ZA" dirty="0" smtClean="0"/>
              <a:t>chain drives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6295796" cy="3017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5589240"/>
            <a:ext cx="430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15.11 Check chains for alignment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27076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6600" dirty="0"/>
              <a:t>Routine maintenance</a:t>
            </a:r>
            <a:endParaRPr lang="en-GB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144163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4" y="303237"/>
            <a:ext cx="8242350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Preparing machinery or equipment for routine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077" y="1739408"/>
            <a:ext cx="7721204" cy="720080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Cleaning a chain </a:t>
            </a:r>
            <a:r>
              <a:rPr lang="en-ZA" dirty="0" smtClean="0"/>
              <a:t>drive</a:t>
            </a: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368077" y="2258536"/>
            <a:ext cx="79817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Remove the chain from the sprockets.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Wash it in a cleaning solvent.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After draining the cleaning solvent, inspect the chain for wear or rust.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Then soak the chain in oil to restore the internal lubrication.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Hang the chain over a rod to drain off the excess lubricant.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600" dirty="0"/>
              <a:t>While the chain is off the sprockets, also wash the sprockets with a cleaning solvent and check for wear.</a:t>
            </a:r>
          </a:p>
        </p:txBody>
      </p:sp>
    </p:spTree>
    <p:extLst>
      <p:ext uri="{BB962C8B-B14F-4D97-AF65-F5344CB8AC3E}">
        <p14:creationId xmlns:p14="http://schemas.microsoft.com/office/powerpoint/2010/main" val="63921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4" y="303237"/>
            <a:ext cx="8242350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Preparing machinery or equipment for routine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077" y="1739408"/>
            <a:ext cx="7721204" cy="720080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Cleaning </a:t>
            </a:r>
            <a:r>
              <a:rPr lang="en-ZA" dirty="0" smtClean="0"/>
              <a:t>machinery or equipment</a:t>
            </a: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368077" y="2654328"/>
            <a:ext cx="7981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700" dirty="0"/>
              <a:t>The three main methods: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Air pressure.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Vacuuming.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Cleaning solvent.</a:t>
            </a:r>
          </a:p>
        </p:txBody>
      </p:sp>
    </p:spTree>
    <p:extLst>
      <p:ext uri="{BB962C8B-B14F-4D97-AF65-F5344CB8AC3E}">
        <p14:creationId xmlns:p14="http://schemas.microsoft.com/office/powerpoint/2010/main" val="275879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170342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Cleaning machinery or </a:t>
            </a:r>
            <a:r>
              <a:rPr lang="en-ZA" dirty="0" smtClean="0"/>
              <a:t>equipment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132856"/>
            <a:ext cx="5472608" cy="180020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ZA" dirty="0"/>
              <a:t>Air pressure.</a:t>
            </a:r>
          </a:p>
          <a:p>
            <a:pPr marL="742950" indent="-742950">
              <a:buFont typeface="+mj-lt"/>
              <a:buAutoNum type="arabicPeriod"/>
            </a:pPr>
            <a:r>
              <a:rPr lang="en-ZA" dirty="0"/>
              <a:t>Vacuuming.</a:t>
            </a:r>
          </a:p>
          <a:p>
            <a:pPr marL="742950" indent="-742950">
              <a:buFont typeface="+mj-lt"/>
              <a:buAutoNum type="arabicPeriod"/>
            </a:pPr>
            <a:r>
              <a:rPr lang="en-ZA" dirty="0"/>
              <a:t>Cleaning solvent.</a:t>
            </a:r>
          </a:p>
          <a:p>
            <a:pPr marL="742950" indent="-742950">
              <a:buFont typeface="+mj-lt"/>
              <a:buAutoNum type="arabicPeriod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2022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2208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Labelling of motor connections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4784"/>
            <a:ext cx="5256584" cy="3942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5661248"/>
            <a:ext cx="430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15.12 Terminal wires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2177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21204" cy="1325563"/>
          </a:xfrm>
        </p:spPr>
        <p:txBody>
          <a:bodyPr/>
          <a:lstStyle/>
          <a:p>
            <a:r>
              <a:rPr lang="en-ZA" dirty="0"/>
              <a:t>Cable markers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02666"/>
            <a:ext cx="3744416" cy="3010510"/>
          </a:xfrm>
        </p:spPr>
      </p:pic>
      <p:sp>
        <p:nvSpPr>
          <p:cNvPr id="5" name="TextBox 4"/>
          <p:cNvSpPr txBox="1"/>
          <p:nvPr/>
        </p:nvSpPr>
        <p:spPr>
          <a:xfrm>
            <a:off x="484634" y="1882567"/>
            <a:ext cx="34392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ZA" sz="3200" dirty="0"/>
              <a:t>Marker ties.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3200" dirty="0"/>
              <a:t>Identification cable ties.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3200" dirty="0"/>
              <a:t>Marker plates.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3200" dirty="0"/>
              <a:t>Clip-on markers.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960" y="5229200"/>
            <a:ext cx="387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15.13 Using cable markers to identify terminals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28484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7721204" cy="1325563"/>
          </a:xfrm>
        </p:spPr>
        <p:txBody>
          <a:bodyPr/>
          <a:lstStyle/>
          <a:p>
            <a:r>
              <a:rPr lang="en-ZA" dirty="0"/>
              <a:t>Troubleshooting flowcharts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17" y="1052736"/>
            <a:ext cx="5017197" cy="4752528"/>
          </a:xfrm>
        </p:spPr>
      </p:pic>
      <p:sp>
        <p:nvSpPr>
          <p:cNvPr id="5" name="TextBox 4"/>
          <p:cNvSpPr txBox="1"/>
          <p:nvPr/>
        </p:nvSpPr>
        <p:spPr>
          <a:xfrm>
            <a:off x="1763688" y="5939988"/>
            <a:ext cx="6142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15.13 Using cable markers to identify terminals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8090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Troubleshooting </a:t>
            </a:r>
            <a:r>
              <a:rPr lang="en-ZA" dirty="0" smtClean="0"/>
              <a:t>flowcharts</a:t>
            </a:r>
            <a:endParaRPr lang="en-ZA" b="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52739" y="1325563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Table 15.1 An example of a flowchart for a hydraulic system</a:t>
            </a:r>
            <a:endParaRPr lang="en-GB" sz="200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38194"/>
            <a:ext cx="7200800" cy="4337202"/>
          </a:xfrm>
        </p:spPr>
      </p:pic>
    </p:spTree>
    <p:extLst>
      <p:ext uri="{BB962C8B-B14F-4D97-AF65-F5344CB8AC3E}">
        <p14:creationId xmlns:p14="http://schemas.microsoft.com/office/powerpoint/2010/main" val="5653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Troubleshooting </a:t>
            </a:r>
            <a:r>
              <a:rPr lang="en-ZA" dirty="0" smtClean="0"/>
              <a:t>flowcharts</a:t>
            </a:r>
            <a:endParaRPr lang="en-ZA" b="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5788652" cy="48218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7816" y="1045897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Table </a:t>
            </a:r>
            <a:r>
              <a:rPr lang="en-ZA" sz="2000" i="1" dirty="0" smtClean="0"/>
              <a:t>15.2 Tools and their functions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6257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Troubleshooting </a:t>
            </a:r>
            <a:r>
              <a:rPr lang="en-ZA" dirty="0" smtClean="0"/>
              <a:t>flowcharts</a:t>
            </a:r>
            <a:endParaRPr lang="en-ZA" b="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67" y="1556792"/>
            <a:ext cx="5904656" cy="4693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7816" y="1045897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Table </a:t>
            </a:r>
            <a:r>
              <a:rPr lang="en-ZA" sz="2000" i="1" dirty="0" smtClean="0"/>
              <a:t>15.2 Tools and their functions (continued)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7175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20" y="-24360"/>
            <a:ext cx="2880321" cy="2952328"/>
          </a:xfrm>
        </p:spPr>
        <p:txBody>
          <a:bodyPr>
            <a:normAutofit/>
          </a:bodyPr>
          <a:lstStyle/>
          <a:p>
            <a:r>
              <a:rPr lang="en-ZA" dirty="0"/>
              <a:t>Trouble-shooting </a:t>
            </a:r>
            <a:r>
              <a:rPr lang="en-ZA" dirty="0" smtClean="0"/>
              <a:t>flowcharts</a:t>
            </a:r>
            <a:endParaRPr lang="en-ZA" b="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836712"/>
            <a:ext cx="5040560" cy="54526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6443" y="436042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Table </a:t>
            </a:r>
            <a:r>
              <a:rPr lang="en-ZA" sz="2000" i="1" dirty="0" smtClean="0"/>
              <a:t>15.2 Tools and their functions (continued)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64890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980561" cy="2852737"/>
          </a:xfrm>
        </p:spPr>
        <p:txBody>
          <a:bodyPr/>
          <a:lstStyle/>
          <a:p>
            <a:r>
              <a:rPr lang="en-ZA" sz="5400" dirty="0"/>
              <a:t>Planning and preparing</a:t>
            </a:r>
            <a:br>
              <a:rPr lang="en-ZA" sz="5400" dirty="0"/>
            </a:br>
            <a:r>
              <a:rPr lang="en-ZA" sz="5400" dirty="0"/>
              <a:t>for routine maintenance</a:t>
            </a:r>
            <a:endParaRPr lang="en-GB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5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Troubleshooting </a:t>
            </a:r>
            <a:r>
              <a:rPr lang="en-ZA" dirty="0" smtClean="0"/>
              <a:t>flowcharts</a:t>
            </a:r>
            <a:endParaRPr lang="en-ZA" b="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16" y="1446007"/>
            <a:ext cx="5771377" cy="4797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7816" y="1045897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Table </a:t>
            </a:r>
            <a:r>
              <a:rPr lang="en-ZA" sz="2000" i="1" dirty="0" smtClean="0"/>
              <a:t>15.2 Tools and their functions (continued)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77381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Troubleshooting </a:t>
            </a:r>
            <a:r>
              <a:rPr lang="en-ZA" dirty="0" smtClean="0"/>
              <a:t>flowcharts</a:t>
            </a:r>
            <a:endParaRPr lang="en-ZA" b="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472608" cy="4822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1046" y="1005064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Table </a:t>
            </a:r>
            <a:r>
              <a:rPr lang="en-ZA" sz="2000" i="1" dirty="0" smtClean="0"/>
              <a:t>15.2 Tools and their functions (continued)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47055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Troubleshooting </a:t>
            </a:r>
            <a:r>
              <a:rPr lang="en-ZA" dirty="0" smtClean="0"/>
              <a:t>flowcharts</a:t>
            </a:r>
            <a:endParaRPr lang="en-ZA" b="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5184576" cy="4836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2" y="1005064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Table </a:t>
            </a:r>
            <a:r>
              <a:rPr lang="en-ZA" sz="2000" i="1" dirty="0" smtClean="0"/>
              <a:t>15.2 Tools and their functions (continued)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10986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247                                                                                           of 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14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Maintenance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15 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3609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725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Routine maintenance and </a:t>
            </a:r>
            <a:r>
              <a:rPr lang="fr-FR" dirty="0" err="1"/>
              <a:t>preventative</a:t>
            </a:r>
            <a:r>
              <a:rPr lang="fr-FR" dirty="0"/>
              <a:t> maintenance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60848"/>
            <a:ext cx="4269040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Routine maintenance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5536" y="2996952"/>
            <a:ext cx="78488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200" dirty="0" smtClean="0"/>
              <a:t>Performing basic checks and minor adjustments that are necessary before the equipment is put into operation or service.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9814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725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Routine maintenance and </a:t>
            </a:r>
            <a:r>
              <a:rPr lang="fr-FR" dirty="0" err="1"/>
              <a:t>preventative</a:t>
            </a:r>
            <a:r>
              <a:rPr lang="fr-FR" dirty="0"/>
              <a:t> maintenance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60848"/>
            <a:ext cx="4269040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Routine </a:t>
            </a:r>
            <a:r>
              <a:rPr lang="en-ZA" dirty="0" smtClean="0"/>
              <a:t/>
            </a:r>
            <a:br>
              <a:rPr lang="en-ZA" dirty="0" smtClean="0"/>
            </a:br>
            <a:r>
              <a:rPr lang="en-ZA" dirty="0" smtClean="0"/>
              <a:t>maintenance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57056"/>
            <a:ext cx="2808312" cy="4210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522920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15.1 Checking the oil level of </a:t>
            </a:r>
            <a:r>
              <a:rPr lang="en-ZA" sz="2000" i="1" dirty="0" smtClean="0"/>
              <a:t>a </a:t>
            </a:r>
            <a:r>
              <a:rPr lang="en-ZA" sz="2000" i="1" dirty="0"/>
              <a:t>car on a weekly basis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0147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725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Routine maintenance and </a:t>
            </a:r>
            <a:r>
              <a:rPr lang="fr-FR" dirty="0" err="1"/>
              <a:t>preventative</a:t>
            </a:r>
            <a:r>
              <a:rPr lang="fr-FR" dirty="0"/>
              <a:t> maintenance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60848"/>
            <a:ext cx="7848872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Preventative </a:t>
            </a:r>
            <a:r>
              <a:rPr lang="en-ZA" dirty="0" smtClean="0"/>
              <a:t>maintenance (</a:t>
            </a:r>
            <a:r>
              <a:rPr lang="en-ZA" dirty="0"/>
              <a:t>PM)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536" y="2996952"/>
            <a:ext cx="78488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200" dirty="0" smtClean="0"/>
              <a:t>The practice of maintaining equipment on a regular schedule based on elapsed time or meter readings.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77605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7253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Routine maintenance and </a:t>
            </a:r>
            <a:r>
              <a:rPr lang="fr-FR" dirty="0" err="1"/>
              <a:t>preventative</a:t>
            </a:r>
            <a:r>
              <a:rPr lang="fr-FR" dirty="0"/>
              <a:t> maintenance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60848"/>
            <a:ext cx="4269040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Preventative maintenance </a:t>
            </a:r>
          </a:p>
          <a:p>
            <a:pPr marL="0" indent="0">
              <a:buNone/>
            </a:pPr>
            <a:r>
              <a:rPr lang="en-ZA" dirty="0"/>
              <a:t>(PM)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9748" y="5696442"/>
            <a:ext cx="4892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15.2 Replacing brake pads on a car</a:t>
            </a:r>
            <a:endParaRPr lang="en-GB" sz="2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07" y="2204864"/>
            <a:ext cx="4863862" cy="32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8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24303</TotalTime>
  <Words>905</Words>
  <Application>Microsoft Office PowerPoint</Application>
  <PresentationFormat>On-screen Show (4:3)</PresentationFormat>
  <Paragraphs>146</Paragraphs>
  <Slides>43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NCV template with logos</vt:lpstr>
      <vt:lpstr>Custom Design</vt:lpstr>
      <vt:lpstr>PowerPoint Presentation</vt:lpstr>
      <vt:lpstr>Engineering Systems </vt:lpstr>
      <vt:lpstr>Routine maintenance</vt:lpstr>
      <vt:lpstr>Planning and preparing for routine maintenance</vt:lpstr>
      <vt:lpstr>Maintenance</vt:lpstr>
      <vt:lpstr>Routine maintenance and preventative maintenance</vt:lpstr>
      <vt:lpstr>Routine maintenance and preventative maintenance</vt:lpstr>
      <vt:lpstr>Routine maintenance and preventative maintenance</vt:lpstr>
      <vt:lpstr>Routine maintenance and preventative maintenance</vt:lpstr>
      <vt:lpstr>Planning a routine maintenance programme</vt:lpstr>
      <vt:lpstr>Developing routine maintenance instructions</vt:lpstr>
      <vt:lpstr>Developing routine maintenance instructions</vt:lpstr>
      <vt:lpstr>Developing routine maintenance instructions</vt:lpstr>
      <vt:lpstr>Monitoring the effectiveness of the programme</vt:lpstr>
      <vt:lpstr>Benefits of a routine maintenance programme</vt:lpstr>
      <vt:lpstr>Benefits of a routine maintenance programme</vt:lpstr>
      <vt:lpstr>VIDEO: Thobejane studying</vt:lpstr>
      <vt:lpstr>Performing pre- operational inspections and preparing for routine maintenance</vt:lpstr>
      <vt:lpstr>Mechanical inspections</vt:lpstr>
      <vt:lpstr>Mechanical inspections</vt:lpstr>
      <vt:lpstr>Mechanical inspections</vt:lpstr>
      <vt:lpstr>Mechanical inspections</vt:lpstr>
      <vt:lpstr>Mechanical inspections</vt:lpstr>
      <vt:lpstr>Mechanical inspections</vt:lpstr>
      <vt:lpstr>Mechanical inspections</vt:lpstr>
      <vt:lpstr>Inspecting belt drives</vt:lpstr>
      <vt:lpstr>Inspecting belt drives</vt:lpstr>
      <vt:lpstr>Inspecting chain drives</vt:lpstr>
      <vt:lpstr>Inspecting chain drives</vt:lpstr>
      <vt:lpstr>Preparing machinery or equipment for routine maintenance</vt:lpstr>
      <vt:lpstr>Preparing machinery or equipment for routine maintenance</vt:lpstr>
      <vt:lpstr>Cleaning machinery or equipment</vt:lpstr>
      <vt:lpstr>Labelling of motor connections</vt:lpstr>
      <vt:lpstr>Cable markers</vt:lpstr>
      <vt:lpstr>Troubleshooting flowcharts</vt:lpstr>
      <vt:lpstr>Troubleshooting flowcharts</vt:lpstr>
      <vt:lpstr>Troubleshooting flowcharts</vt:lpstr>
      <vt:lpstr>Troubleshooting flowcharts</vt:lpstr>
      <vt:lpstr>Trouble-shooting flowcharts</vt:lpstr>
      <vt:lpstr>Troubleshooting flowcharts</vt:lpstr>
      <vt:lpstr>Troubleshooting flowcharts</vt:lpstr>
      <vt:lpstr>Troubleshooting flowcharts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220</cp:revision>
  <dcterms:created xsi:type="dcterms:W3CDTF">2016-06-09T09:26:44Z</dcterms:created>
  <dcterms:modified xsi:type="dcterms:W3CDTF">2016-12-15T09:00:07Z</dcterms:modified>
</cp:coreProperties>
</file>